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1036" autoAdjust="0"/>
    <p:restoredTop sz="94660" autoAdjust="0"/>
  </p:normalViewPr>
  <p:slideViewPr>
    <p:cSldViewPr snapToGrid="0">
      <p:cViewPr>
        <p:scale>
          <a:sx n="100" d="100"/>
          <a:sy n="100" d="100"/>
        </p:scale>
        <p:origin x="354" y="6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1F66E-D3B2-408A-AC62-8BDCFA8F8D35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AB56-0093-4514-8C20-BFEA2620A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28530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1F66E-D3B2-408A-AC62-8BDCFA8F8D35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AB56-0093-4514-8C20-BFEA2620A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88741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1F66E-D3B2-408A-AC62-8BDCFA8F8D35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AB56-0093-4514-8C20-BFEA2620A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012651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1F66E-D3B2-408A-AC62-8BDCFA8F8D35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AB56-0093-4514-8C20-BFEA2620A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722964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1F66E-D3B2-408A-AC62-8BDCFA8F8D35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AB56-0093-4514-8C20-BFEA2620A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376321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1F66E-D3B2-408A-AC62-8BDCFA8F8D35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AB56-0093-4514-8C20-BFEA2620A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555071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1F66E-D3B2-408A-AC62-8BDCFA8F8D35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AB56-0093-4514-8C20-BFEA2620A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992045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1F66E-D3B2-408A-AC62-8BDCFA8F8D35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AB56-0093-4514-8C20-BFEA2620A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094197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1F66E-D3B2-408A-AC62-8BDCFA8F8D35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AB56-0093-4514-8C20-BFEA2620A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949480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1F66E-D3B2-408A-AC62-8BDCFA8F8D35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AB56-0093-4514-8C20-BFEA2620A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678817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1F66E-D3B2-408A-AC62-8BDCFA8F8D35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AB56-0093-4514-8C20-BFEA2620A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177754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1F66E-D3B2-408A-AC62-8BDCFA8F8D35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1AB56-0093-4514-8C20-BFEA2620A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630660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162094" y="114300"/>
            <a:ext cx="9791656" cy="17335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dirty="0" smtClean="0">
                <a:latin typeface="Adams" panose="020B0500000000000000" pitchFamily="34" charset="0"/>
              </a:rPr>
              <a:t>DOT</a:t>
            </a:r>
            <a:r>
              <a:rPr lang="en-US" sz="8800" dirty="0" smtClean="0">
                <a:solidFill>
                  <a:srgbClr val="FF0000"/>
                </a:solidFill>
                <a:latin typeface="Adams" panose="020B0500000000000000" pitchFamily="34" charset="0"/>
              </a:rPr>
              <a:t>GROUP</a:t>
            </a:r>
            <a:r>
              <a:rPr lang="ig-NG" sz="3600" dirty="0" smtClean="0">
                <a:latin typeface="Adams" panose="020B0500000000000000" pitchFamily="34" charset="0"/>
              </a:rPr>
              <a:t/>
            </a:r>
            <a:br>
              <a:rPr lang="ig-NG" sz="3600" dirty="0" smtClean="0">
                <a:latin typeface="Adams" panose="020B0500000000000000" pitchFamily="34" charset="0"/>
              </a:rPr>
            </a:br>
            <a:r>
              <a:rPr lang="en-US" sz="2700" b="1" dirty="0" smtClean="0">
                <a:solidFill>
                  <a:srgbClr val="00B0F0"/>
                </a:solidFill>
                <a:latin typeface="Adams" panose="020B0500000000000000" pitchFamily="34" charset="0"/>
              </a:rPr>
              <a:t>https://</a:t>
            </a:r>
            <a:r>
              <a:rPr lang="en-US" sz="2700" b="1" dirty="0" smtClean="0">
                <a:solidFill>
                  <a:srgbClr val="00B0F0"/>
                </a:solidFill>
              </a:rPr>
              <a:t>dot2025.top/static/explore</a:t>
            </a:r>
            <a:r>
              <a:rPr lang="en-US" sz="2700" dirty="0" smtClean="0"/>
              <a:t/>
            </a:r>
            <a:br>
              <a:rPr lang="en-US" sz="2700" dirty="0" smtClean="0"/>
            </a:br>
            <a:endParaRPr lang="en-US" sz="2700" dirty="0">
              <a:latin typeface="Adams" panose="020B0500000000000000" pitchFamily="34" charset="0"/>
            </a:endParaRPr>
          </a:p>
        </p:txBody>
      </p:sp>
      <p:pic>
        <p:nvPicPr>
          <p:cNvPr id="15" name="Picture Placeholder 1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36" y="1838325"/>
            <a:ext cx="4914580" cy="4814845"/>
          </a:xfrm>
        </p:spPr>
      </p:pic>
      <p:sp>
        <p:nvSpPr>
          <p:cNvPr id="14" name="AutoShape 2" descr="blob:https://web.whatsapp.com/29c3f815-4a30-41bf-ab28-0058c7fc51d4"/>
          <p:cNvSpPr>
            <a:spLocks noGrp="1" noChangeAspect="1" noChangeArrowheads="1"/>
          </p:cNvSpPr>
          <p:nvPr>
            <p:ph type="body" sz="half" idx="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MISSION</a:t>
            </a:r>
            <a:r>
              <a:rPr lang="en-US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Bridging the Gap Between the POOR and the RICH </a:t>
            </a:r>
            <a:endParaRPr lang="ig-NG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VISION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Empowering a Global Community of Unlimited Possibilities </a:t>
            </a:r>
            <a:endParaRPr lang="ig-NG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SLOGAN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Let's DO it together!</a:t>
            </a:r>
            <a:r>
              <a:rPr lang="ig-N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ig-NG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VISI</a:t>
            </a:r>
            <a:r>
              <a:rPr lang="en-US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ig-NG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https://dot2025.top/static/about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66003040"/>
      </p:ext>
    </p:extLst>
  </p:cSld>
  <p:clrMapOvr>
    <a:masterClrMapping/>
  </p:clrMapOvr>
  <p:transition spd="slow" advClick="0" advTm="4399"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88069" y="185351"/>
            <a:ext cx="10207153" cy="1563130"/>
          </a:xfrm>
        </p:spPr>
        <p:txBody>
          <a:bodyPr>
            <a:normAutofit/>
          </a:bodyPr>
          <a:lstStyle/>
          <a:p>
            <a:pPr algn="ctr"/>
            <a:r>
              <a:rPr lang="en-US" sz="7200" dirty="0" smtClean="0">
                <a:latin typeface="Adams" panose="020B0500000000000000" pitchFamily="34" charset="0"/>
              </a:rPr>
              <a:t>DOT</a:t>
            </a:r>
            <a:r>
              <a:rPr lang="en-US" sz="7200" dirty="0" smtClean="0">
                <a:solidFill>
                  <a:srgbClr val="FF0000"/>
                </a:solidFill>
                <a:latin typeface="Adams" panose="020B0500000000000000" pitchFamily="34" charset="0"/>
              </a:rPr>
              <a:t>GROUP</a:t>
            </a:r>
            <a:r>
              <a:rPr lang="ig-NG" sz="4800" dirty="0" smtClean="0">
                <a:latin typeface="Adams" panose="020B0500000000000000" pitchFamily="34" charset="0"/>
              </a:rPr>
              <a:t/>
            </a:r>
            <a:br>
              <a:rPr lang="ig-NG" sz="4800" dirty="0" smtClean="0">
                <a:latin typeface="Adams" panose="020B0500000000000000" pitchFamily="34" charset="0"/>
              </a:rPr>
            </a:br>
            <a:r>
              <a:rPr lang="en-US" sz="2700" b="1" dirty="0" smtClean="0">
                <a:solidFill>
                  <a:srgbClr val="00B0F0"/>
                </a:solidFill>
                <a:latin typeface="Adams" panose="020B0500000000000000" pitchFamily="34" charset="0"/>
              </a:rPr>
              <a:t>https://</a:t>
            </a:r>
            <a:r>
              <a:rPr lang="en-US" sz="2700" b="1" dirty="0" smtClean="0">
                <a:solidFill>
                  <a:srgbClr val="00B0F0"/>
                </a:solidFill>
              </a:rPr>
              <a:t>dot2025.top/static/explore</a:t>
            </a:r>
            <a:endParaRPr lang="en-US" sz="27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993" y="1716474"/>
            <a:ext cx="4914580" cy="487362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2977" y="1618736"/>
            <a:ext cx="3932237" cy="4089614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150000"/>
              </a:lnSpc>
            </a:pP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ECOMMERCE PLATFORM</a:t>
            </a:r>
          </a:p>
          <a:p>
            <a:pPr algn="ctr">
              <a:lnSpc>
                <a:spcPct val="150000"/>
              </a:lnSpc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 MEDIA PLATFORM</a:t>
            </a:r>
          </a:p>
          <a:p>
            <a:pPr algn="ctr">
              <a:lnSpc>
                <a:spcPct val="150000"/>
              </a:lnSpc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ELEARNING PLATFORM</a:t>
            </a:r>
          </a:p>
          <a:p>
            <a:pPr algn="ctr">
              <a:lnSpc>
                <a:spcPct val="150000"/>
              </a:lnSpc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 PROGRAM</a:t>
            </a:r>
          </a:p>
          <a:p>
            <a:pPr algn="ctr">
              <a:lnSpc>
                <a:spcPct val="150000"/>
              </a:lnSpc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 rot="16812909">
            <a:off x="-1847337" y="3542288"/>
            <a:ext cx="5461689" cy="823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presents</a:t>
            </a:r>
            <a:endParaRPr lang="ig-NG" sz="3600" b="1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2596273"/>
      </p:ext>
    </p:extLst>
  </p:cSld>
  <p:clrMapOvr>
    <a:masterClrMapping/>
  </p:clrMapOvr>
  <p:transition spd="slow" advClick="0" advTm="3510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8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ECOMMERCE </a:t>
            </a:r>
            <a:r>
              <a:rPr lang="ig-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g-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g-NG" sz="27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en-US" sz="27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g-NG" sz="27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7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art:</a:t>
            </a:r>
            <a:r>
              <a:rPr lang="ig-NG" sz="27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Centralised Access Retail Terminal</a:t>
            </a:r>
            <a:endParaRPr lang="en-US" sz="2700" dirty="0">
              <a:solidFill>
                <a:srgbClr val="00B0F0"/>
              </a:solidFill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649" y="1680175"/>
            <a:ext cx="4351338" cy="4351338"/>
          </a:xfrm>
        </p:spPr>
      </p:pic>
      <p:sp>
        <p:nvSpPr>
          <p:cNvPr id="12" name="TextBox 11"/>
          <p:cNvSpPr txBox="1"/>
          <p:nvPr/>
        </p:nvSpPr>
        <p:spPr>
          <a:xfrm>
            <a:off x="247650" y="2000249"/>
            <a:ext cx="37052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en-US" sz="12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 SELLERS REWARDED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Recognize and reward top-selling vendors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en-US" sz="12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LOYAL BUYERS APPRECIATED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Reward frequent and high-value customers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en-US" sz="12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SCAM-FREE GUARANTEE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Secure and trustworthy transactions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en-US" sz="12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TRANSPARENT MARKETPLACE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Verified seller profiles and customer reviews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en-US" sz="12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QUALITY PRODUCTS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Wide range of authentic products</a:t>
            </a:r>
            <a:endParaRPr lang="ig-NG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706712" y="2714625"/>
            <a:ext cx="32662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lnSpc>
                <a:spcPct val="200000"/>
              </a:lnSpc>
              <a:buFontTx/>
              <a:buChar char="-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Competitive Prices</a:t>
            </a:r>
          </a:p>
          <a:p>
            <a:pPr marL="285750" indent="-285750" algn="ctr">
              <a:lnSpc>
                <a:spcPct val="200000"/>
              </a:lnSpc>
              <a:buFontTx/>
              <a:buChar char="-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Timely Delivery</a:t>
            </a:r>
          </a:p>
          <a:p>
            <a:pPr marL="285750" indent="-285750" algn="ctr">
              <a:lnSpc>
                <a:spcPct val="200000"/>
              </a:lnSpc>
              <a:buFontTx/>
              <a:buChar char="-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24/7 Customer Support</a:t>
            </a:r>
          </a:p>
          <a:p>
            <a:pPr marL="285750" indent="-285750" algn="ctr">
              <a:lnSpc>
                <a:spcPct val="200000"/>
              </a:lnSpc>
              <a:buFontTx/>
              <a:buChar char="-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Trusted payment method</a:t>
            </a:r>
            <a:endParaRPr lang="ig-N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6245395"/>
      </p:ext>
    </p:extLst>
  </p:cSld>
  <p:clrMapOvr>
    <a:masterClrMapping/>
  </p:clrMapOvr>
  <p:transition spd="slow" advClick="0" advTm="3525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2417" y="152401"/>
            <a:ext cx="7156622" cy="1724024"/>
          </a:xfrm>
        </p:spPr>
        <p:txBody>
          <a:bodyPr>
            <a:noAutofit/>
          </a:bodyPr>
          <a:lstStyle/>
          <a:p>
            <a:pPr algn="ctr"/>
            <a:r>
              <a:rPr lang="en-US" sz="7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 MEDIA</a:t>
            </a:r>
            <a:br>
              <a:rPr lang="en-US" sz="7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DoChatUp</a:t>
            </a:r>
            <a:r>
              <a:rPr lang="en-US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Community Hub For Advancement and Transformation</a:t>
            </a:r>
            <a:endParaRPr lang="en-US" sz="28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408" y="2023333"/>
            <a:ext cx="4351338" cy="4351338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0" y="1952625"/>
            <a:ext cx="4191000" cy="4905375"/>
          </a:xfrm>
        </p:spPr>
        <p:txBody>
          <a:bodyPr>
            <a:noAutofit/>
          </a:bodyPr>
          <a:lstStyle/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en-US" sz="1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ENGAGE AND EARN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Like, comment, post, and grow your Capital Wallet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en-US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REWARDING INTERACTIONS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Get rewarded for comments, likes, and shares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en-US" sz="1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BLOGGER OF THE YEAR AWARD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Recognize and reward top content creators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en-US" sz="1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COMMUNITY DRIVEN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Connect, share, and collaborate with like-minded individuals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en-US" sz="1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SAFE AND SECURE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Moderate and spam-free environment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39175" y="3096310"/>
            <a:ext cx="34385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Char char="-"/>
            </a:pPr>
            <a:r>
              <a:rPr lang="en-US" b="1" dirty="0" smtClean="0"/>
              <a:t>Influencer Opportunities</a:t>
            </a:r>
          </a:p>
          <a:p>
            <a:pPr algn="ctr">
              <a:buFontTx/>
              <a:buChar char="-"/>
            </a:pPr>
            <a:endParaRPr lang="en-US" b="1" dirty="0" smtClean="0"/>
          </a:p>
          <a:p>
            <a:pPr algn="ctr">
              <a:buFontTx/>
              <a:buChar char="-"/>
            </a:pPr>
            <a:r>
              <a:rPr lang="en-US" b="1" dirty="0" smtClean="0"/>
              <a:t>Exclusive Content</a:t>
            </a:r>
          </a:p>
          <a:p>
            <a:pPr algn="ctr">
              <a:buFontTx/>
              <a:buChar char="-"/>
            </a:pPr>
            <a:endParaRPr lang="en-US" b="1" dirty="0" smtClean="0"/>
          </a:p>
          <a:p>
            <a:pPr algn="ctr">
              <a:buFontTx/>
              <a:buChar char="-"/>
            </a:pPr>
            <a:r>
              <a:rPr lang="en-US" b="1" dirty="0" smtClean="0"/>
              <a:t>Real-time Updates</a:t>
            </a:r>
          </a:p>
          <a:p>
            <a:pPr algn="ctr">
              <a:buFontTx/>
              <a:buChar char="-"/>
            </a:pPr>
            <a:endParaRPr lang="en-US" b="1" dirty="0" smtClean="0"/>
          </a:p>
          <a:p>
            <a:pPr algn="ctr">
              <a:buFontTx/>
              <a:buChar char="-"/>
            </a:pPr>
            <a:r>
              <a:rPr lang="en-US" b="1" dirty="0" err="1" smtClean="0"/>
              <a:t>Gamified</a:t>
            </a:r>
            <a:r>
              <a:rPr lang="en-US" b="1" dirty="0" smtClean="0"/>
              <a:t> Experience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3071747822"/>
      </p:ext>
    </p:extLst>
  </p:cSld>
  <p:clrMapOvr>
    <a:masterClrMapping/>
  </p:clrMapOvr>
  <p:transition spd="slow" advClick="0" advTm="2761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ELEARNING</a:t>
            </a:r>
            <a:r>
              <a:rPr lang="en-US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DoLearn</a:t>
            </a:r>
            <a:r>
              <a:rPr lang="en-US" sz="27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Limitless </a:t>
            </a:r>
            <a:r>
              <a:rPr lang="en-US" sz="27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 And Resource Network</a:t>
            </a:r>
            <a:r>
              <a:rPr lang="en-US" sz="7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7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7200" dirty="0">
              <a:solidFill>
                <a:srgbClr val="00B0F0"/>
              </a:solidFill>
            </a:endParaRP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315" y="2020440"/>
            <a:ext cx="3552615" cy="2694435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0" y="1990725"/>
            <a:ext cx="3962400" cy="2228850"/>
          </a:xfrm>
        </p:spPr>
        <p:txBody>
          <a:bodyPr>
            <a:noAutofit/>
          </a:bodyPr>
          <a:lstStyle/>
          <a:p>
            <a:pPr marL="285750" indent="-285750" algn="ctr">
              <a:lnSpc>
                <a:spcPct val="200000"/>
              </a:lnSpc>
              <a:buNone/>
            </a:pPr>
            <a:r>
              <a:rPr lang="en-US" sz="1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COURSE STRUCTURE</a:t>
            </a:r>
          </a:p>
          <a:p>
            <a:pPr marL="342900" indent="-342900">
              <a:lnSpc>
                <a:spcPct val="200000"/>
              </a:lnSpc>
              <a:buNone/>
            </a:pPr>
            <a:r>
              <a:rPr lang="en-US" sz="1400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BASIC CLASS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Foundations and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essentials</a:t>
            </a:r>
          </a:p>
          <a:p>
            <a:pPr marL="342900" indent="-342900">
              <a:lnSpc>
                <a:spcPct val="200000"/>
              </a:lnSpc>
              <a:buNone/>
            </a:pPr>
            <a:r>
              <a:rPr lang="en-US" sz="1400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INTERMEDIATE CLASS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Skill development and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enhancement</a:t>
            </a:r>
          </a:p>
          <a:p>
            <a:pPr marL="342900" indent="-342900">
              <a:lnSpc>
                <a:spcPct val="200000"/>
              </a:lnSpc>
              <a:buNone/>
            </a:pPr>
            <a:r>
              <a:rPr lang="en-US" sz="1400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ADVANCED CLASS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Expertise and specialization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2701" y="3671132"/>
            <a:ext cx="5347855" cy="41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g-NG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494146" y="1016000"/>
            <a:ext cx="4789053" cy="299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494146" y="4013200"/>
            <a:ext cx="4789053" cy="172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81498" y="4795898"/>
            <a:ext cx="765810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lnSpc>
                <a:spcPct val="200000"/>
              </a:lnSpc>
            </a:pPr>
            <a:r>
              <a:rPr lang="en-US" sz="1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UNIQUE FEATURES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Access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5+ expert tutors for each course, skill, or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subject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Diverse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perspectives and teaching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styles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Enhanced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experience through collaborative mentorship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5103674"/>
            <a:ext cx="44862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B0F0"/>
                </a:solidFill>
              </a:rPr>
              <a:t>KEY FEATURES</a:t>
            </a:r>
          </a:p>
          <a:p>
            <a:pPr>
              <a:buFontTx/>
              <a:buChar char="-"/>
            </a:pPr>
            <a:r>
              <a:rPr lang="en-US" dirty="0" smtClean="0"/>
              <a:t>Interactive </a:t>
            </a:r>
            <a:r>
              <a:rPr lang="en-US" dirty="0" smtClean="0"/>
              <a:t>lessons and </a:t>
            </a:r>
            <a:r>
              <a:rPr lang="en-US" dirty="0" smtClean="0"/>
              <a:t>quizzes</a:t>
            </a:r>
          </a:p>
          <a:p>
            <a:pPr>
              <a:buFontTx/>
              <a:buChar char="-"/>
            </a:pPr>
            <a:r>
              <a:rPr lang="en-US" dirty="0" smtClean="0"/>
              <a:t>Real-world </a:t>
            </a:r>
            <a:r>
              <a:rPr lang="en-US" dirty="0" smtClean="0"/>
              <a:t>project-based </a:t>
            </a:r>
            <a:r>
              <a:rPr lang="en-US" dirty="0" smtClean="0"/>
              <a:t>learning</a:t>
            </a:r>
          </a:p>
          <a:p>
            <a:pPr>
              <a:buFontTx/>
              <a:buChar char="-"/>
            </a:pPr>
            <a:r>
              <a:rPr lang="en-US" dirty="0" smtClean="0"/>
              <a:t>Personalized </a:t>
            </a:r>
            <a:r>
              <a:rPr lang="en-US" dirty="0" smtClean="0"/>
              <a:t>feedback and </a:t>
            </a:r>
            <a:r>
              <a:rPr lang="en-US" dirty="0" smtClean="0"/>
              <a:t>support</a:t>
            </a:r>
          </a:p>
          <a:p>
            <a:pPr>
              <a:buFontTx/>
              <a:buChar char="-"/>
            </a:pPr>
            <a:r>
              <a:rPr lang="en-US" dirty="0" smtClean="0"/>
              <a:t>Access </a:t>
            </a:r>
            <a:r>
              <a:rPr lang="en-US" dirty="0" smtClean="0"/>
              <a:t>to industry </a:t>
            </a:r>
            <a:r>
              <a:rPr lang="en-US" dirty="0" smtClean="0"/>
              <a:t>experts</a:t>
            </a:r>
          </a:p>
          <a:p>
            <a:pPr>
              <a:buFontTx/>
              <a:buChar char="-"/>
            </a:pPr>
            <a:r>
              <a:rPr lang="en-US" dirty="0" smtClean="0"/>
              <a:t>Peer-to-peer </a:t>
            </a:r>
            <a:r>
              <a:rPr lang="en-US" dirty="0" smtClean="0"/>
              <a:t>learning and discussion forums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972424" y="1842611"/>
            <a:ext cx="42195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B0F0"/>
                </a:solidFill>
              </a:rPr>
              <a:t>BENEFITS</a:t>
            </a:r>
          </a:p>
          <a:p>
            <a:pPr>
              <a:buFontTx/>
              <a:buChar char="-"/>
            </a:pPr>
            <a:r>
              <a:rPr lang="en-US" dirty="0" smtClean="0"/>
              <a:t>Comprehensive </a:t>
            </a:r>
            <a:r>
              <a:rPr lang="en-US" dirty="0" smtClean="0"/>
              <a:t>training </a:t>
            </a:r>
            <a:r>
              <a:rPr lang="en-US" dirty="0" smtClean="0"/>
              <a:t>programs</a:t>
            </a:r>
          </a:p>
          <a:p>
            <a:pPr>
              <a:buFontTx/>
              <a:buChar char="-"/>
            </a:pPr>
            <a:r>
              <a:rPr lang="en-US" dirty="0" smtClean="0"/>
              <a:t>Expert </a:t>
            </a:r>
            <a:r>
              <a:rPr lang="en-US" dirty="0" smtClean="0"/>
              <a:t>instructors and </a:t>
            </a:r>
            <a:r>
              <a:rPr lang="en-US" dirty="0" smtClean="0"/>
              <a:t>mentors</a:t>
            </a:r>
          </a:p>
          <a:p>
            <a:pPr>
              <a:buFontTx/>
              <a:buChar char="-"/>
            </a:pPr>
            <a:r>
              <a:rPr lang="en-US" dirty="0" smtClean="0"/>
              <a:t>Flexible </a:t>
            </a:r>
            <a:r>
              <a:rPr lang="en-US" dirty="0" smtClean="0"/>
              <a:t>online </a:t>
            </a:r>
            <a:r>
              <a:rPr lang="en-US" dirty="0" smtClean="0"/>
              <a:t>learning</a:t>
            </a:r>
          </a:p>
          <a:p>
            <a:pPr>
              <a:buFontTx/>
              <a:buChar char="-"/>
            </a:pPr>
            <a:r>
              <a:rPr lang="en-US" dirty="0" smtClean="0"/>
              <a:t>Certificate </a:t>
            </a:r>
            <a:r>
              <a:rPr lang="en-US" dirty="0" smtClean="0"/>
              <a:t>upon </a:t>
            </a:r>
            <a:r>
              <a:rPr lang="en-US" dirty="0" smtClean="0"/>
              <a:t>completion</a:t>
            </a:r>
          </a:p>
          <a:p>
            <a:pPr>
              <a:buFontTx/>
              <a:buChar char="-"/>
            </a:pPr>
            <a:r>
              <a:rPr lang="en-US" dirty="0" smtClean="0"/>
              <a:t>Automatic </a:t>
            </a:r>
            <a:r>
              <a:rPr lang="en-US" dirty="0" smtClean="0"/>
              <a:t>employment with </a:t>
            </a:r>
            <a:r>
              <a:rPr lang="en-US" dirty="0" smtClean="0"/>
              <a:t>DOTGROUP</a:t>
            </a:r>
          </a:p>
          <a:p>
            <a:pPr>
              <a:buFontTx/>
              <a:buChar char="-"/>
            </a:pPr>
            <a:r>
              <a:rPr lang="en-US" dirty="0" smtClean="0"/>
              <a:t>$100 </a:t>
            </a:r>
            <a:r>
              <a:rPr lang="en-US" dirty="0" smtClean="0"/>
              <a:t>monthly stipend for employed </a:t>
            </a:r>
            <a:r>
              <a:rPr lang="en-US" dirty="0" smtClean="0"/>
              <a:t>candidates</a:t>
            </a:r>
          </a:p>
          <a:p>
            <a:pPr>
              <a:buFontTx/>
              <a:buChar char="-"/>
            </a:pPr>
            <a:r>
              <a:rPr lang="en-US" dirty="0" smtClean="0"/>
              <a:t>Opportunities </a:t>
            </a:r>
            <a:r>
              <a:rPr lang="en-US" dirty="0" smtClean="0"/>
              <a:t>for career advancement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40626595"/>
      </p:ext>
    </p:extLst>
  </p:cSld>
  <p:clrMapOvr>
    <a:masterClrMapping/>
  </p:clrMapOvr>
  <p:transition spd="slow" advClick="0" advTm="3370"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239500" cy="1320799"/>
          </a:xfrm>
        </p:spPr>
        <p:txBody>
          <a:bodyPr>
            <a:normAutofit/>
          </a:bodyPr>
          <a:lstStyle/>
          <a:p>
            <a:pPr algn="ctr"/>
            <a:r>
              <a:rPr lang="ig-NG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g-NG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0" y="1463675"/>
            <a:ext cx="3924299" cy="2727325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Partnering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experts to teach and promote courses, etc    </a:t>
            </a:r>
          </a:p>
          <a:p>
            <a:pPr algn="just"/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 for professional growth    </a:t>
            </a:r>
          </a:p>
          <a:p>
            <a:pPr marL="285750" indent="-285750" algn="just">
              <a:buFontTx/>
              <a:buChar char="-"/>
            </a:pP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Collaboration with like-minded individuals</a:t>
            </a:r>
          </a:p>
          <a:p>
            <a:pPr marL="285750" indent="-285750" algn="just">
              <a:buFontTx/>
              <a:buChar char="-"/>
            </a:pP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221673" y="785091"/>
            <a:ext cx="4775199" cy="54771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50000"/>
              </a:lnSpc>
              <a:buFontTx/>
              <a:buChar char="-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74074" y="355600"/>
            <a:ext cx="4457988" cy="5818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7349" y="4626913"/>
            <a:ext cx="7556501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ASSOCIATE BENEFITS</a:t>
            </a:r>
            <a:endParaRPr lang="ig-NG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Monthly Salary of $100</a:t>
            </a: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Access to exclusive training and resources</a:t>
            </a: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 for networking and collaboration</a:t>
            </a: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Recognition and rewards for outstanding performance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71450" y="142788"/>
            <a:ext cx="11506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ASSOCIATE </a:t>
            </a:r>
            <a:r>
              <a:rPr lang="en-US" sz="7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</a:t>
            </a:r>
            <a:endParaRPr lang="en-US" sz="7200" b="1" dirty="0">
              <a:solidFill>
                <a:srgbClr val="C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204886" y="4486274"/>
            <a:ext cx="382518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BECOMING AN ASSOCIATE</a:t>
            </a:r>
          </a:p>
          <a:p>
            <a:pPr algn="ctr"/>
            <a:endParaRPr lang="ig-N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</a:p>
          <a:p>
            <a:pPr marL="285750" indent="-285750" algn="just">
              <a:buFontTx/>
              <a:buChar char="-"/>
            </a:pP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Onboarding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training</a:t>
            </a:r>
          </a:p>
          <a:p>
            <a:pPr marL="285750" indent="-285750" algn="just">
              <a:buFontTx/>
              <a:buChar char="-"/>
            </a:pP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Ongoing support and mentorship</a:t>
            </a:r>
            <a:endParaRPr lang="en-US" dirty="0"/>
          </a:p>
        </p:txBody>
      </p:sp>
      <p:pic>
        <p:nvPicPr>
          <p:cNvPr id="21" name="Picture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224" y="1423987"/>
            <a:ext cx="3896519" cy="322421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201025" y="1441788"/>
            <a:ext cx="39909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/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REQUIREMENTS FOR ASSOCIATES    </a:t>
            </a:r>
          </a:p>
          <a:p>
            <a:pPr marL="285750" indent="-285750" algn="just">
              <a:buFontTx/>
              <a:buChar char="-"/>
            </a:pP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Expertise in a specific field    </a:t>
            </a:r>
          </a:p>
          <a:p>
            <a:pPr marL="285750" indent="-285750" algn="just">
              <a:buFontTx/>
              <a:buChar char="-"/>
            </a:pP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Passion for teaching and sharing knowledge   </a:t>
            </a:r>
          </a:p>
          <a:p>
            <a:pPr marL="2571750" lvl="5" indent="-285750" algn="just">
              <a:buFontTx/>
              <a:buChar char="-"/>
            </a:pP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Alignment with company values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47879029"/>
      </p:ext>
    </p:extLst>
  </p:cSld>
  <p:clrMapOvr>
    <a:masterClrMapping/>
  </p:clrMapOvr>
  <p:transition spd="slow" advClick="0" advTm="3213">
    <p:cover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8" name="Text Placeholder 6"/>
          <p:cNvSpPr txBox="1">
            <a:spLocks/>
          </p:cNvSpPr>
          <p:nvPr/>
        </p:nvSpPr>
        <p:spPr>
          <a:xfrm>
            <a:off x="350982" y="276225"/>
            <a:ext cx="4457989" cy="711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6"/>
          <p:cNvSpPr txBox="1">
            <a:spLocks/>
          </p:cNvSpPr>
          <p:nvPr/>
        </p:nvSpPr>
        <p:spPr>
          <a:xfrm>
            <a:off x="244764" y="825788"/>
            <a:ext cx="4457989" cy="711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699156" y="4176584"/>
            <a:ext cx="32388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g-N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40043" y="1465983"/>
            <a:ext cx="403190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 POINTS = $1</a:t>
            </a:r>
          </a:p>
          <a:p>
            <a:pPr algn="ctr"/>
            <a:endParaRPr lang="ig-NG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Earning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points   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Registration: 10,000 points    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Referral: 1000 points    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Post: 20 points   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 view: 1 point    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Commenting: 10 points/5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points</a:t>
            </a:r>
          </a:p>
          <a:p>
            <a:pPr marL="342900" indent="-342900" algn="just"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Reaction: 1 point   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Follower: 10 points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/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365148" y="339209"/>
            <a:ext cx="711861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POINT SYSTEM</a:t>
            </a:r>
            <a:endParaRPr lang="en-US" sz="7200" dirty="0"/>
          </a:p>
        </p:txBody>
      </p:sp>
      <p:pic>
        <p:nvPicPr>
          <p:cNvPr id="19" name="Picture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575" y="1428749"/>
            <a:ext cx="8182657" cy="51720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64330106"/>
      </p:ext>
    </p:extLst>
  </p:cSld>
  <p:clrMapOvr>
    <a:masterClrMapping/>
  </p:clrMapOvr>
  <p:transition spd="slow" advClick="0" advTm="3557">
    <p:checke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8628"/>
            <a:ext cx="12192000" cy="309322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STAGES/CAPITAL STRENGTH/COMMISSION/SHARE</a:t>
            </a:r>
            <a:endParaRPr lang="en-US" sz="8000" b="1" dirty="0">
              <a:solidFill>
                <a:srgbClr val="C00000"/>
              </a:solidFill>
            </a:endParaRPr>
          </a:p>
        </p:txBody>
      </p:sp>
      <p:pic>
        <p:nvPicPr>
          <p:cNvPr id="10" name="Picture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925" y="3349626"/>
            <a:ext cx="5743575" cy="330835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0" y="3400425"/>
            <a:ext cx="3181350" cy="3457574"/>
          </a:xfrm>
        </p:spPr>
        <p:txBody>
          <a:bodyPr>
            <a:normAutofit fontScale="25000" lnSpcReduction="20000"/>
          </a:bodyPr>
          <a:lstStyle/>
          <a:p>
            <a:pPr marL="285750" indent="-285750" algn="ctr">
              <a:lnSpc>
                <a:spcPct val="150000"/>
              </a:lnSpc>
              <a:buNone/>
            </a:pPr>
            <a:r>
              <a:rPr lang="en-US" sz="5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STAGES</a:t>
            </a:r>
            <a:endParaRPr lang="en-US" sz="50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BUILDING STAGE (BUS): $10/Nil/Nil</a:t>
            </a: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COPPER STAGE (COS): $50</a:t>
            </a: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BRONZE STAGE (BOS): $100</a:t>
            </a: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 STAGE (SIS): $500</a:t>
            </a: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SAPPHIRE STAGE (SAS): $1,000</a:t>
            </a: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EMERALD STAGE (EMS): $5,000</a:t>
            </a: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RUBY STAGE (RUS): $10,000</a:t>
            </a: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GOLD STAGE (GOS): $50,000</a:t>
            </a: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DIAMOND STAGE (DIS): $100,000</a:t>
            </a: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PRINCE AND PRINCESS STAGE (PPS): $500,000</a:t>
            </a: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KING AND QUEEN STAGE (KQS): $1,000,000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02741" y="1599645"/>
            <a:ext cx="3932237" cy="8081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66623" y="3395103"/>
            <a:ext cx="2925352" cy="2557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70000"/>
              </a:lnSpc>
            </a:pPr>
            <a:r>
              <a:rPr lang="en-US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PROFIT SHARING</a:t>
            </a:r>
            <a:endParaRPr lang="ig-NG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20000"/>
              </a:lnSpc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Yearly profit distribution based on the Capital Wallet </a:t>
            </a: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20000"/>
              </a:lnSpc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person must be a known person by his local Associate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7439253"/>
      </p:ext>
    </p:extLst>
  </p:cSld>
  <p:clrMapOvr>
    <a:masterClrMapping/>
  </p:clrMapOvr>
  <p:transition spd="slow" advClick="0" advTm="4478"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300181"/>
            <a:ext cx="11991974" cy="138574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PROCESS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661" y="1693718"/>
            <a:ext cx="3878814" cy="2192482"/>
          </a:xfrm>
        </p:spPr>
        <p:txBody>
          <a:bodyPr>
            <a:normAutofit fontScale="92500"/>
          </a:bodyPr>
          <a:lstStyle/>
          <a:p>
            <a:pPr algn="just"/>
            <a:r>
              <a:rPr lang="en-US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1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Meet Your Local Associate</a:t>
            </a:r>
            <a:r>
              <a:rPr lang="ig-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Meet with the Associate assigned to your locality to initiate the registration process.</a:t>
            </a:r>
            <a:r>
              <a:rPr lang="ig-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Provide Required Links</a:t>
            </a:r>
            <a:r>
              <a:rPr lang="ig-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Share the following with your Associate:</a:t>
            </a: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Referral link</a:t>
            </a:r>
            <a:endParaRPr lang="ig-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Unique invitation link from your sponsor</a:t>
            </a:r>
            <a:r>
              <a:rPr lang="ig-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/>
          </a:p>
          <a:p>
            <a:pPr algn="just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61279" y="822037"/>
            <a:ext cx="3932237" cy="6234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>
          <a:xfrm>
            <a:off x="401639" y="4069157"/>
            <a:ext cx="4618036" cy="2788843"/>
          </a:xfrm>
        </p:spPr>
      </p:pic>
      <p:sp>
        <p:nvSpPr>
          <p:cNvPr id="13" name="Rectangle 12"/>
          <p:cNvSpPr/>
          <p:nvPr/>
        </p:nvSpPr>
        <p:spPr>
          <a:xfrm>
            <a:off x="4972050" y="1533525"/>
            <a:ext cx="7219950" cy="5218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Before proceeding, make the required payment for account upgrade to:</a:t>
            </a:r>
            <a:endParaRPr lang="ig-NG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</a:pPr>
            <a:r>
              <a:rPr lang="en-US" sz="1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BANK DETAILS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ig-NG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 BANK </a:t>
            </a:r>
            <a:endParaRPr lang="ig-NG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TARGET VENTURES INTERBIZ </a:t>
            </a:r>
            <a:endParaRPr lang="ig-NG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2036341221</a:t>
            </a:r>
            <a:endParaRPr lang="ig-NG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</a:pPr>
            <a:r>
              <a:rPr lang="en-US" sz="1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endParaRPr lang="ig-NG" sz="14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 </a:t>
            </a:r>
            <a:endParaRPr lang="ig-NG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TARGET VENTURES INTERBIZ </a:t>
            </a:r>
            <a:endParaRPr lang="ig-NG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20442959</a:t>
            </a:r>
            <a:endParaRPr lang="ig-NG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Sort code; 01115000</a:t>
            </a:r>
            <a:endParaRPr lang="ig-NG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Swift code; FBNINGLAXXX</a:t>
            </a:r>
            <a:endParaRPr lang="ig-NG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</a:pPr>
            <a:r>
              <a:rPr lang="en-US" sz="1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lnSpc>
                <a:spcPct val="160000"/>
              </a:lnSpc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Payment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must be made before registration can proceed.</a:t>
            </a:r>
            <a:endParaRPr lang="ig-NG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Please confirm with your Associate once payment is made, and they will guide you through the remaining registration steps.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4887253"/>
      </p:ext>
    </p:extLst>
  </p:cSld>
  <p:clrMapOvr>
    <a:masterClrMapping/>
  </p:clrMapOvr>
  <p:transition spd="slow" advClick="0" advTm="4118"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2939</TotalTime>
  <Words>537</Words>
  <Application>Microsoft Office PowerPoint</Application>
  <PresentationFormat>Custom</PresentationFormat>
  <Paragraphs>151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DOTGROUP https://dot2025.top/static/explore </vt:lpstr>
      <vt:lpstr>DOTGROUP https://dot2025.top/static/explore</vt:lpstr>
      <vt:lpstr>ECOMMERCE   DoCart: Centralised Access Retail Terminal</vt:lpstr>
      <vt:lpstr>SOCIAL MEDIA  DoChatUp: Community Hub For Advancement and Transformation</vt:lpstr>
      <vt:lpstr> ELEARNING DoLearn: Limitless Education And Resource Network </vt:lpstr>
      <vt:lpstr> </vt:lpstr>
      <vt:lpstr> </vt:lpstr>
      <vt:lpstr>  STAGES/CAPITAL STRENGTH/COMMISSION/SHARE</vt:lpstr>
      <vt:lpstr>    REGISTRATION PROCESS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DOTGROUP www.dot2025.top/static/explore</dc:title>
  <dc:creator>LADY JANE</dc:creator>
  <cp:lastModifiedBy>user</cp:lastModifiedBy>
  <cp:revision>80</cp:revision>
  <dcterms:created xsi:type="dcterms:W3CDTF">2024-11-14T12:42:55Z</dcterms:created>
  <dcterms:modified xsi:type="dcterms:W3CDTF">2024-11-19T18:10:12Z</dcterms:modified>
</cp:coreProperties>
</file>